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62" r:id="rId2"/>
    <p:sldId id="257" r:id="rId3"/>
    <p:sldId id="256" r:id="rId4"/>
    <p:sldId id="258" r:id="rId5"/>
    <p:sldId id="259" r:id="rId6"/>
    <p:sldId id="263" r:id="rId7"/>
    <p:sldId id="260" r:id="rId8"/>
    <p:sldId id="264" r:id="rId9"/>
    <p:sldId id="261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785D1-0F81-4B6E-AFB0-F92AC7EAD00F}" type="datetimeFigureOut">
              <a:rPr lang="en-GB" smtClean="0"/>
              <a:t>12/01/2018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76632-A14D-48B6-ACE1-AF712D1618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537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2ED0CCD1-486B-4D1C-94DE-F9C29DF2546D}" type="datetimeFigureOut">
              <a:rPr lang="en-GB" smtClean="0"/>
              <a:pPr/>
              <a:t>12/01/2018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D0B4D239-2BE5-4AAE-AA7C-B6CF48B2BB9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7098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12/01/2018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22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12/01/2018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994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12/01/2018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0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12/01/2018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110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12/01/2018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083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12/01/2018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258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12/01/2018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778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12/01/2018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10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12/01/2018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742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12/01/2018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34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1295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Reflect on last lesson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76287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Which sections were easiest to fill in? 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Which sections were most difficult? </a:t>
            </a:r>
          </a:p>
          <a:p>
            <a:pPr marL="0" indent="0">
              <a:buNone/>
            </a:pPr>
            <a:endParaRPr lang="en-GB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What does that tell you about yourself?  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04" t="23503" r="64783" b="13226"/>
          <a:stretch/>
        </p:blipFill>
        <p:spPr bwMode="auto">
          <a:xfrm>
            <a:off x="5508104" y="1772816"/>
            <a:ext cx="2808312" cy="3848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82121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060848"/>
            <a:ext cx="8229600" cy="200223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Why is this lesson not enough on its own to improve your self-esteem?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8452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7772400" cy="1470025"/>
          </a:xfrm>
        </p:spPr>
        <p:txBody>
          <a:bodyPr/>
          <a:lstStyle/>
          <a:p>
            <a:r>
              <a:rPr lang="en-GB" dirty="0" smtClean="0"/>
              <a:t>Growing your Self Esteem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3356992"/>
            <a:ext cx="7920880" cy="1944216"/>
          </a:xfrm>
        </p:spPr>
        <p:txBody>
          <a:bodyPr>
            <a:normAutofit/>
          </a:bodyPr>
          <a:lstStyle/>
          <a:p>
            <a:pPr algn="l"/>
            <a:r>
              <a:rPr lang="en-GB" dirty="0" smtClean="0"/>
              <a:t>LO: To know what is meant by self-esteem and to trial some strategies for improving our self-esteem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038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470025"/>
          </a:xfrm>
        </p:spPr>
        <p:txBody>
          <a:bodyPr/>
          <a:lstStyle/>
          <a:p>
            <a:r>
              <a:rPr lang="en-GB" dirty="0" smtClean="0"/>
              <a:t>Grow your self </a:t>
            </a:r>
            <a:r>
              <a:rPr lang="en-GB" dirty="0"/>
              <a:t>e</a:t>
            </a:r>
            <a:r>
              <a:rPr lang="en-GB" dirty="0" smtClean="0"/>
              <a:t>steem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2132856"/>
            <a:ext cx="7920880" cy="3816424"/>
          </a:xfrm>
        </p:spPr>
        <p:txBody>
          <a:bodyPr>
            <a:normAutofit/>
          </a:bodyPr>
          <a:lstStyle/>
          <a:p>
            <a:pPr algn="l"/>
            <a:r>
              <a:rPr lang="en-GB" dirty="0" smtClean="0"/>
              <a:t>Discuss in pairs: 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GB" dirty="0" smtClean="0"/>
          </a:p>
          <a:p>
            <a:pPr marL="457200" indent="-457200" algn="l">
              <a:buFont typeface="Arial" pitchFamily="34" charset="0"/>
              <a:buChar char="•"/>
            </a:pPr>
            <a:r>
              <a:rPr lang="en-GB" dirty="0" smtClean="0"/>
              <a:t>What is self-esteem? </a:t>
            </a:r>
          </a:p>
          <a:p>
            <a:pPr algn="l"/>
            <a:endParaRPr lang="en-GB" dirty="0" smtClean="0"/>
          </a:p>
          <a:p>
            <a:pPr marL="457200" indent="-457200" algn="l">
              <a:buFont typeface="Arial" pitchFamily="34" charset="0"/>
              <a:buChar char="•"/>
            </a:pPr>
            <a:r>
              <a:rPr lang="en-GB" dirty="0" smtClean="0"/>
              <a:t>Why is it important? </a:t>
            </a:r>
          </a:p>
          <a:p>
            <a:pPr algn="l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78169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rmAutofit/>
          </a:bodyPr>
          <a:lstStyle/>
          <a:p>
            <a:r>
              <a:rPr lang="en-GB" u="sng" dirty="0" smtClean="0"/>
              <a:t>Confident: </a:t>
            </a:r>
            <a:r>
              <a:rPr lang="en-GB" dirty="0" smtClean="0"/>
              <a:t>A feeling or belief that you can do something</a:t>
            </a: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7544" y="2576923"/>
            <a:ext cx="8208912" cy="316835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omic Sans MS" pitchFamily="66" charset="0"/>
                <a:ea typeface="+mj-ea"/>
                <a:cs typeface="+mj-cs"/>
              </a:defRPr>
            </a:lvl1pPr>
          </a:lstStyle>
          <a:p>
            <a:pPr algn="l"/>
            <a:r>
              <a:rPr lang="en-GB" u="sng" dirty="0" smtClean="0"/>
              <a:t>Self-esteem</a:t>
            </a:r>
            <a:r>
              <a:rPr lang="en-GB" dirty="0" smtClean="0"/>
              <a:t>: </a:t>
            </a:r>
            <a:r>
              <a:rPr lang="en-GB" dirty="0"/>
              <a:t>Self-esteem is a way of thinking and feeling about </a:t>
            </a:r>
            <a:r>
              <a:rPr lang="en-GB" dirty="0" smtClean="0"/>
              <a:t>yourself.  People with self-esteem: </a:t>
            </a:r>
          </a:p>
          <a:p>
            <a:pPr algn="l"/>
            <a:endParaRPr lang="en-GB" dirty="0" smtClean="0"/>
          </a:p>
          <a:p>
            <a:pPr marL="571500" indent="-571500" algn="l" fontAlgn="base">
              <a:buFont typeface="Arial" pitchFamily="34" charset="0"/>
              <a:buChar char="•"/>
            </a:pPr>
            <a:r>
              <a:rPr lang="en-GB" dirty="0" smtClean="0"/>
              <a:t>feel </a:t>
            </a:r>
            <a:r>
              <a:rPr lang="en-GB" dirty="0"/>
              <a:t>good about themselves</a:t>
            </a:r>
          </a:p>
          <a:p>
            <a:pPr marL="571500" indent="-571500" algn="l" fontAlgn="base">
              <a:buFont typeface="Arial" pitchFamily="34" charset="0"/>
              <a:buChar char="•"/>
            </a:pPr>
            <a:r>
              <a:rPr lang="en-GB" dirty="0"/>
              <a:t>feel proud of what they can do</a:t>
            </a:r>
          </a:p>
          <a:p>
            <a:pPr marL="571500" indent="-571500" algn="l" fontAlgn="base">
              <a:buFont typeface="Arial" pitchFamily="34" charset="0"/>
              <a:buChar char="•"/>
            </a:pPr>
            <a:r>
              <a:rPr lang="en-GB" dirty="0"/>
              <a:t>believe in themselves, even when they don't succeed at first</a:t>
            </a:r>
          </a:p>
          <a:p>
            <a:pPr marL="571500" indent="-571500" algn="l" fontAlgn="base">
              <a:buFont typeface="Arial" pitchFamily="34" charset="0"/>
              <a:buChar char="•"/>
            </a:pPr>
            <a:r>
              <a:rPr lang="en-GB" dirty="0"/>
              <a:t>see their own good qualities, such as being kind or capable</a:t>
            </a:r>
          </a:p>
          <a:p>
            <a:pPr marL="571500" indent="-571500" algn="l" fontAlgn="base">
              <a:buFont typeface="Arial" pitchFamily="34" charset="0"/>
              <a:buChar char="•"/>
            </a:pPr>
            <a:r>
              <a:rPr lang="en-GB" dirty="0"/>
              <a:t>feel liked, loved, and respected</a:t>
            </a:r>
          </a:p>
          <a:p>
            <a:pPr marL="571500" indent="-571500" algn="l" fontAlgn="base">
              <a:buFont typeface="Arial" pitchFamily="34" charset="0"/>
              <a:buChar char="•"/>
            </a:pPr>
            <a:r>
              <a:rPr lang="en-GB" dirty="0"/>
              <a:t>accept themselves, even when they make </a:t>
            </a:r>
            <a:r>
              <a:rPr lang="en-GB" dirty="0" smtClean="0"/>
              <a:t>mistakes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67857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r>
              <a:rPr lang="en-GB" dirty="0" smtClean="0"/>
              <a:t>Strategies for developing self-esteem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2840162"/>
            <a:ext cx="42017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dirty="0" smtClean="0">
                <a:latin typeface="Comic Sans MS" pitchFamily="66" charset="0"/>
              </a:rPr>
              <a:t>Visualisation</a:t>
            </a:r>
            <a:endParaRPr lang="en-GB" sz="5400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43808" y="5013176"/>
            <a:ext cx="61702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dirty="0" smtClean="0">
                <a:latin typeface="Comic Sans MS" pitchFamily="66" charset="0"/>
              </a:rPr>
              <a:t>Positive Self-Talk </a:t>
            </a:r>
            <a:endParaRPr lang="en-GB" sz="5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108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204" y="317882"/>
            <a:ext cx="8229600" cy="1310917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What links these sentences? </a:t>
            </a:r>
            <a:br>
              <a:rPr lang="en-GB" dirty="0" smtClean="0"/>
            </a:br>
            <a:r>
              <a:rPr lang="en-GB" dirty="0" smtClean="0"/>
              <a:t>Why are they unhelpful? 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92975" y="3289339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i="1" dirty="0" smtClean="0">
                <a:latin typeface="Comic Sans MS" pitchFamily="66" charset="0"/>
              </a:rPr>
              <a:t>I am ugly</a:t>
            </a:r>
            <a:endParaRPr lang="en-GB" sz="3200" i="1" dirty="0"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99792" y="3900047"/>
            <a:ext cx="33843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i="1" dirty="0" smtClean="0">
                <a:latin typeface="Comic Sans MS" pitchFamily="66" charset="0"/>
              </a:rPr>
              <a:t>I can’t do Maths</a:t>
            </a:r>
            <a:endParaRPr lang="en-GB" sz="3200" i="1" dirty="0"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50458" y="2996952"/>
            <a:ext cx="33843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i="1" dirty="0" smtClean="0">
                <a:latin typeface="Comic Sans MS" pitchFamily="66" charset="0"/>
              </a:rPr>
              <a:t>Nobody likes me</a:t>
            </a:r>
            <a:endParaRPr lang="en-GB" sz="3200" i="1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1540" y="5737611"/>
            <a:ext cx="4176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i="1" dirty="0" smtClean="0">
                <a:latin typeface="Comic Sans MS" pitchFamily="66" charset="0"/>
              </a:rPr>
              <a:t>I’ve always been bad</a:t>
            </a:r>
            <a:endParaRPr lang="en-GB" sz="3200" i="1" dirty="0"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83868" y="4797152"/>
            <a:ext cx="540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i="1" dirty="0" smtClean="0">
                <a:latin typeface="Comic Sans MS" pitchFamily="66" charset="0"/>
              </a:rPr>
              <a:t>I can’t do anything right</a:t>
            </a:r>
            <a:endParaRPr lang="en-GB" sz="3200" i="1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43400" y="1980129"/>
            <a:ext cx="540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i="1" dirty="0" smtClean="0">
                <a:latin typeface="Comic Sans MS" pitchFamily="66" charset="0"/>
              </a:rPr>
              <a:t>I always get it wrong</a:t>
            </a:r>
            <a:endParaRPr lang="en-GB" sz="3200" i="1" dirty="0"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42046" y="2564904"/>
            <a:ext cx="540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i="1" dirty="0" smtClean="0">
                <a:latin typeface="Comic Sans MS" pitchFamily="66" charset="0"/>
              </a:rPr>
              <a:t>I am useless</a:t>
            </a:r>
            <a:endParaRPr lang="en-GB" sz="3200" i="1" dirty="0"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3196" y="1687741"/>
            <a:ext cx="540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i="1" dirty="0" smtClean="0">
                <a:latin typeface="Comic Sans MS" pitchFamily="66" charset="0"/>
              </a:rPr>
              <a:t>I can’t change</a:t>
            </a:r>
            <a:endParaRPr lang="en-GB" sz="3200" i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83821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Positive Self-Talk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Positive self-talk can be very powerful but it has to be done in the right way: 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r>
              <a:rPr lang="en-GB" sz="2400" dirty="0" smtClean="0">
                <a:solidFill>
                  <a:schemeClr val="tx1"/>
                </a:solidFill>
              </a:rPr>
              <a:t>It must be </a:t>
            </a:r>
            <a:r>
              <a:rPr lang="en-GB" sz="2400" u="sng" dirty="0" smtClean="0">
                <a:solidFill>
                  <a:schemeClr val="tx1"/>
                </a:solidFill>
              </a:rPr>
              <a:t>realistic and convincing</a:t>
            </a:r>
            <a:r>
              <a:rPr lang="en-GB" sz="2400" dirty="0" smtClean="0">
                <a:solidFill>
                  <a:schemeClr val="tx1"/>
                </a:solidFill>
              </a:rPr>
              <a:t> (for example ‘</a:t>
            </a:r>
            <a:r>
              <a:rPr lang="en-GB" sz="2400" i="1" dirty="0" smtClean="0">
                <a:solidFill>
                  <a:schemeClr val="tx1"/>
                </a:solidFill>
              </a:rPr>
              <a:t>if I work hard, I can get better at Maths</a:t>
            </a:r>
            <a:r>
              <a:rPr lang="en-GB" sz="2400" dirty="0" smtClean="0">
                <a:solidFill>
                  <a:schemeClr val="tx1"/>
                </a:solidFill>
              </a:rPr>
              <a:t>’ rather than ‘I am brilliant at Maths’) </a:t>
            </a:r>
          </a:p>
          <a:p>
            <a:r>
              <a:rPr lang="en-GB" sz="2400" dirty="0" smtClean="0">
                <a:solidFill>
                  <a:schemeClr val="tx1"/>
                </a:solidFill>
              </a:rPr>
              <a:t>Where possible, it is </a:t>
            </a:r>
            <a:r>
              <a:rPr lang="en-GB" sz="2400" u="sng" dirty="0" smtClean="0">
                <a:solidFill>
                  <a:schemeClr val="tx1"/>
                </a:solidFill>
              </a:rPr>
              <a:t>supported with evidence</a:t>
            </a:r>
            <a:r>
              <a:rPr lang="en-GB" sz="2400" dirty="0" smtClean="0">
                <a:solidFill>
                  <a:schemeClr val="tx1"/>
                </a:solidFill>
              </a:rPr>
              <a:t> e.g. I can change because I used to be late for school but now I am usually on time…</a:t>
            </a:r>
          </a:p>
          <a:p>
            <a:r>
              <a:rPr lang="en-GB" sz="2400" dirty="0" smtClean="0">
                <a:solidFill>
                  <a:schemeClr val="tx1"/>
                </a:solidFill>
              </a:rPr>
              <a:t>You must </a:t>
            </a:r>
            <a:r>
              <a:rPr lang="en-GB" sz="2400" u="sng" dirty="0" smtClean="0">
                <a:solidFill>
                  <a:schemeClr val="tx1"/>
                </a:solidFill>
              </a:rPr>
              <a:t>look for the positive </a:t>
            </a:r>
            <a:r>
              <a:rPr lang="en-GB" sz="2400" dirty="0" smtClean="0">
                <a:solidFill>
                  <a:schemeClr val="tx1"/>
                </a:solidFill>
              </a:rPr>
              <a:t>e.g. </a:t>
            </a:r>
            <a:r>
              <a:rPr lang="en-GB" sz="2400" i="1" dirty="0" smtClean="0">
                <a:solidFill>
                  <a:schemeClr val="tx1"/>
                </a:solidFill>
              </a:rPr>
              <a:t>Although I don’t have lots of friends, I have two really good friends</a:t>
            </a:r>
          </a:p>
          <a:p>
            <a:endParaRPr lang="en-GB" sz="28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9057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Positive Talk Task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762872" cy="49251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>
                <a:solidFill>
                  <a:schemeClr val="tx1"/>
                </a:solidFill>
              </a:rPr>
              <a:t>Change the negative self-talk into positive self-talk</a:t>
            </a:r>
          </a:p>
          <a:p>
            <a:endParaRPr lang="en-GB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sz="2400" dirty="0" smtClean="0">
                <a:solidFill>
                  <a:schemeClr val="tx1"/>
                </a:solidFill>
              </a:rPr>
              <a:t>Remember to: </a:t>
            </a:r>
          </a:p>
          <a:p>
            <a:r>
              <a:rPr lang="en-GB" sz="2400" dirty="0" smtClean="0">
                <a:solidFill>
                  <a:schemeClr val="tx1"/>
                </a:solidFill>
              </a:rPr>
              <a:t>Be realistic and convincing</a:t>
            </a:r>
          </a:p>
          <a:p>
            <a:r>
              <a:rPr lang="en-GB" sz="2400" dirty="0" smtClean="0">
                <a:solidFill>
                  <a:schemeClr val="tx1"/>
                </a:solidFill>
              </a:rPr>
              <a:t>Try to support with evidence</a:t>
            </a:r>
          </a:p>
          <a:p>
            <a:r>
              <a:rPr lang="en-GB" sz="2400" dirty="0" smtClean="0">
                <a:solidFill>
                  <a:schemeClr val="tx1"/>
                </a:solidFill>
              </a:rPr>
              <a:t>Focus on the positive </a:t>
            </a:r>
          </a:p>
          <a:p>
            <a:r>
              <a:rPr lang="en-GB" sz="2400" dirty="0" smtClean="0">
                <a:solidFill>
                  <a:schemeClr val="tx1"/>
                </a:solidFill>
              </a:rPr>
              <a:t>Include 3 personal examples at the bottom (can you use the ‘What I still find hard’ section from last lesson?)</a:t>
            </a:r>
            <a:endParaRPr lang="en-GB" sz="2400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84" t="20907" r="63961" b="8400"/>
          <a:stretch/>
        </p:blipFill>
        <p:spPr bwMode="auto">
          <a:xfrm>
            <a:off x="5652120" y="1772816"/>
            <a:ext cx="3096344" cy="3825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97458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Visualisation </a:t>
            </a:r>
            <a:endParaRPr lang="en-GB" dirty="0"/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395536" y="1628800"/>
            <a:ext cx="8280920" cy="194421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800" dirty="0" smtClean="0">
                <a:solidFill>
                  <a:schemeClr val="tx1"/>
                </a:solidFill>
              </a:rPr>
              <a:t>What is it? </a:t>
            </a:r>
          </a:p>
          <a:p>
            <a:pPr marL="0" indent="0">
              <a:buNone/>
            </a:pPr>
            <a:r>
              <a:rPr lang="en-GB" sz="2000" dirty="0" smtClean="0">
                <a:solidFill>
                  <a:schemeClr val="tx1"/>
                </a:solidFill>
              </a:rPr>
              <a:t>Visualisation works by creating a powerful image in your mind.  You need to imagine yourself playing that violin solo, landing the perfect free kick or passing that exam.  </a:t>
            </a:r>
          </a:p>
          <a:p>
            <a:pPr marL="0" indent="0">
              <a:buNone/>
            </a:pPr>
            <a:endParaRPr lang="en-GB" sz="28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sz="2000" dirty="0" smtClean="0">
                <a:solidFill>
                  <a:schemeClr val="tx1"/>
                </a:solidFill>
              </a:rPr>
              <a:t>Why does it work? </a:t>
            </a:r>
          </a:p>
          <a:p>
            <a:pPr marL="514350" indent="-514350">
              <a:buAutoNum type="arabicPeriod"/>
            </a:pPr>
            <a:r>
              <a:rPr lang="en-GB" sz="2000" dirty="0" smtClean="0">
                <a:solidFill>
                  <a:schemeClr val="tx1"/>
                </a:solidFill>
              </a:rPr>
              <a:t>It helps to build your confidence so that you have fewer nerves when you are really doing it. </a:t>
            </a:r>
          </a:p>
          <a:p>
            <a:pPr marL="514350" indent="-514350">
              <a:buAutoNum type="arabicPeriod"/>
            </a:pPr>
            <a:r>
              <a:rPr lang="en-GB" sz="2000" dirty="0" smtClean="0">
                <a:solidFill>
                  <a:schemeClr val="tx1"/>
                </a:solidFill>
              </a:rPr>
              <a:t>It acts as a mental rehearsal – your brain recognises what it has to do and therefore helps you to achieve it more successfully.  </a:t>
            </a:r>
          </a:p>
          <a:p>
            <a:pPr marL="0" indent="0">
              <a:buNone/>
            </a:pPr>
            <a:endParaRPr lang="en-GB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785328"/>
      </p:ext>
    </p:extLst>
  </p:cSld>
  <p:clrMapOvr>
    <a:masterClrMapping/>
  </p:clrMapOvr>
</p:sld>
</file>

<file path=ppt/theme/theme1.xml><?xml version="1.0" encoding="utf-8"?>
<a:theme xmlns:a="http://schemas.openxmlformats.org/drawingml/2006/main" name="Stepping Ston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mic Sa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Stepping Stones</Template>
  <TotalTime>1647</TotalTime>
  <Words>434</Words>
  <Application>Microsoft Office PowerPoint</Application>
  <PresentationFormat>On-screen Show (4:3)</PresentationFormat>
  <Paragraphs>57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Stepping Stones</vt:lpstr>
      <vt:lpstr>Reflect on last lesson</vt:lpstr>
      <vt:lpstr>Growing your Self Esteem </vt:lpstr>
      <vt:lpstr>Grow your self esteem </vt:lpstr>
      <vt:lpstr>Confident: A feeling or belief that you can do something</vt:lpstr>
      <vt:lpstr>Strategies for developing self-esteem</vt:lpstr>
      <vt:lpstr>What links these sentences?  Why are they unhelpful? </vt:lpstr>
      <vt:lpstr>Positive Self-Talk </vt:lpstr>
      <vt:lpstr>Positive Talk Task</vt:lpstr>
      <vt:lpstr>Visualisation </vt:lpstr>
      <vt:lpstr>Why is this lesson not enough on its own to improve your self-esteem?  </vt:lpstr>
    </vt:vector>
  </TitlesOfParts>
  <Company>RM plc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Confidence &amp; Self Esteem</dc:title>
  <dc:creator>Ms K. Mitchell</dc:creator>
  <cp:lastModifiedBy>Ms L. Borne</cp:lastModifiedBy>
  <cp:revision>12</cp:revision>
  <dcterms:created xsi:type="dcterms:W3CDTF">2017-06-08T11:10:00Z</dcterms:created>
  <dcterms:modified xsi:type="dcterms:W3CDTF">2018-01-12T10:42:44Z</dcterms:modified>
</cp:coreProperties>
</file>